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3"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1898"/>
    <p:restoredTop sz="94694"/>
  </p:normalViewPr>
  <p:slideViewPr>
    <p:cSldViewPr snapToGrid="0" snapToObjects="1">
      <p:cViewPr varScale="1">
        <p:scale>
          <a:sx n="32" d="100"/>
          <a:sy n="32" d="100"/>
        </p:scale>
        <p:origin x="168" y="2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1546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91504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416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8/19/20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6993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8/19/20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41332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8/19/20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5538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8/19/20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58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991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0493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14223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23688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8/19/20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874854130"/>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8A7D-2600-BC43-8731-96F69E73010E}"/>
              </a:ext>
            </a:extLst>
          </p:cNvPr>
          <p:cNvSpPr>
            <a:spLocks noGrp="1"/>
          </p:cNvSpPr>
          <p:nvPr>
            <p:ph type="ctrTitle"/>
          </p:nvPr>
        </p:nvSpPr>
        <p:spPr>
          <a:xfrm>
            <a:off x="4667250" y="1122363"/>
            <a:ext cx="2857500" cy="2306637"/>
          </a:xfrm>
        </p:spPr>
        <p:txBody>
          <a:bodyPr/>
          <a:lstStyle/>
          <a:p>
            <a:endParaRPr lang="en-US" dirty="0"/>
          </a:p>
        </p:txBody>
      </p:sp>
      <p:sp>
        <p:nvSpPr>
          <p:cNvPr id="3" name="Subtitle 2">
            <a:extLst>
              <a:ext uri="{FF2B5EF4-FFF2-40B4-BE49-F238E27FC236}">
                <a16:creationId xmlns:a16="http://schemas.microsoft.com/office/drawing/2014/main" id="{72232F61-85E6-B740-AE6D-87D3D5C0EA38}"/>
              </a:ext>
            </a:extLst>
          </p:cNvPr>
          <p:cNvSpPr>
            <a:spLocks noGrp="1"/>
          </p:cNvSpPr>
          <p:nvPr>
            <p:ph type="subTitle" idx="1"/>
          </p:nvPr>
        </p:nvSpPr>
        <p:spPr/>
        <p:txBody>
          <a:bodyPr>
            <a:normAutofit/>
          </a:bodyPr>
          <a:lstStyle/>
          <a:p>
            <a:r>
              <a:rPr lang="en-US" sz="3600" dirty="0"/>
              <a:t>“Girl” by Jamaica Kincaid</a:t>
            </a:r>
          </a:p>
        </p:txBody>
      </p:sp>
      <p:pic>
        <p:nvPicPr>
          <p:cNvPr id="7" name="Picture 6" descr="A close up of a sign&#10;&#10;Description automatically generated">
            <a:extLst>
              <a:ext uri="{FF2B5EF4-FFF2-40B4-BE49-F238E27FC236}">
                <a16:creationId xmlns:a16="http://schemas.microsoft.com/office/drawing/2014/main" id="{A32202A9-C9B8-5C4E-BB00-A3592A815D36}"/>
              </a:ext>
            </a:extLst>
          </p:cNvPr>
          <p:cNvPicPr>
            <a:picLocks noChangeAspect="1"/>
          </p:cNvPicPr>
          <p:nvPr/>
        </p:nvPicPr>
        <p:blipFill>
          <a:blip r:embed="rId2"/>
          <a:stretch>
            <a:fillRect/>
          </a:stretch>
        </p:blipFill>
        <p:spPr>
          <a:xfrm>
            <a:off x="4667250" y="1312863"/>
            <a:ext cx="2857500" cy="2006600"/>
          </a:xfrm>
          <a:prstGeom prst="rect">
            <a:avLst/>
          </a:prstGeom>
        </p:spPr>
      </p:pic>
    </p:spTree>
    <p:extLst>
      <p:ext uri="{BB962C8B-B14F-4D97-AF65-F5344CB8AC3E}">
        <p14:creationId xmlns:p14="http://schemas.microsoft.com/office/powerpoint/2010/main" val="17089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900A-40CA-9547-84AA-E72150BB61A8}"/>
              </a:ext>
            </a:extLst>
          </p:cNvPr>
          <p:cNvSpPr>
            <a:spLocks noGrp="1"/>
          </p:cNvSpPr>
          <p:nvPr>
            <p:ph type="title"/>
          </p:nvPr>
        </p:nvSpPr>
        <p:spPr>
          <a:xfrm>
            <a:off x="838200" y="500062"/>
            <a:ext cx="10515600" cy="1325563"/>
          </a:xfrm>
        </p:spPr>
        <p:txBody>
          <a:bodyPr/>
          <a:lstStyle/>
          <a:p>
            <a:r>
              <a:rPr lang="en-US" dirty="0"/>
              <a:t>Kincaid, Her Mother, Antigua</a:t>
            </a:r>
          </a:p>
        </p:txBody>
      </p:sp>
      <p:sp>
        <p:nvSpPr>
          <p:cNvPr id="3" name="Content Placeholder 2">
            <a:extLst>
              <a:ext uri="{FF2B5EF4-FFF2-40B4-BE49-F238E27FC236}">
                <a16:creationId xmlns:a16="http://schemas.microsoft.com/office/drawing/2014/main" id="{65AFC957-E681-6649-8E19-A298CE0E20EC}"/>
              </a:ext>
            </a:extLst>
          </p:cNvPr>
          <p:cNvSpPr>
            <a:spLocks noGrp="1"/>
          </p:cNvSpPr>
          <p:nvPr>
            <p:ph idx="1"/>
          </p:nvPr>
        </p:nvSpPr>
        <p:spPr>
          <a:xfrm>
            <a:off x="838200" y="2084294"/>
            <a:ext cx="7498976" cy="3839428"/>
          </a:xfrm>
        </p:spPr>
        <p:txBody>
          <a:bodyPr>
            <a:normAutofit/>
          </a:bodyPr>
          <a:lstStyle/>
          <a:p>
            <a:r>
              <a:rPr lang="en-US" dirty="0"/>
              <a:t>I come from the small island of Antigua and I always wanted to write; I just didn’t know it was possible.”</a:t>
            </a:r>
          </a:p>
          <a:p>
            <a:r>
              <a:rPr lang="en-US" dirty="0"/>
              <a:t>“I’ve written a book about my mother, and I don’t remember anyone going to Antigua or calling up my mother and verifying her life.  There is something about this book that drives people mad with the autobiographical question.”</a:t>
            </a:r>
          </a:p>
          <a:p>
            <a:r>
              <a:rPr lang="en-US" dirty="0"/>
              <a:t>“Like father like son, like mother like daughter!”</a:t>
            </a:r>
          </a:p>
          <a:p>
            <a:endParaRPr lang="en-US" dirty="0"/>
          </a:p>
        </p:txBody>
      </p:sp>
      <p:pic>
        <p:nvPicPr>
          <p:cNvPr id="5" name="Picture 4" descr="A person smiling for the camera&#10;&#10;Description automatically generated">
            <a:extLst>
              <a:ext uri="{FF2B5EF4-FFF2-40B4-BE49-F238E27FC236}">
                <a16:creationId xmlns:a16="http://schemas.microsoft.com/office/drawing/2014/main" id="{97C6A786-8D50-2D44-B1F3-CF97EFCD6D43}"/>
              </a:ext>
            </a:extLst>
          </p:cNvPr>
          <p:cNvPicPr>
            <a:picLocks noChangeAspect="1"/>
          </p:cNvPicPr>
          <p:nvPr/>
        </p:nvPicPr>
        <p:blipFill>
          <a:blip r:embed="rId2"/>
          <a:stretch>
            <a:fillRect/>
          </a:stretch>
        </p:blipFill>
        <p:spPr>
          <a:xfrm>
            <a:off x="9493964" y="1162201"/>
            <a:ext cx="1859835" cy="1696882"/>
          </a:xfrm>
          <a:prstGeom prst="rect">
            <a:avLst/>
          </a:prstGeom>
        </p:spPr>
      </p:pic>
      <p:pic>
        <p:nvPicPr>
          <p:cNvPr id="8" name="Picture 7" descr="A picture containing text, map&#10;&#10;Description automatically generated">
            <a:extLst>
              <a:ext uri="{FF2B5EF4-FFF2-40B4-BE49-F238E27FC236}">
                <a16:creationId xmlns:a16="http://schemas.microsoft.com/office/drawing/2014/main" id="{2A473D5B-9766-A940-A456-0772C4B5C260}"/>
              </a:ext>
            </a:extLst>
          </p:cNvPr>
          <p:cNvPicPr>
            <a:picLocks noChangeAspect="1"/>
          </p:cNvPicPr>
          <p:nvPr/>
        </p:nvPicPr>
        <p:blipFill>
          <a:blip r:embed="rId3"/>
          <a:stretch>
            <a:fillRect/>
          </a:stretch>
        </p:blipFill>
        <p:spPr>
          <a:xfrm>
            <a:off x="9002433" y="4525967"/>
            <a:ext cx="2578100" cy="1536903"/>
          </a:xfrm>
          <a:prstGeom prst="rect">
            <a:avLst/>
          </a:prstGeom>
        </p:spPr>
      </p:pic>
    </p:spTree>
    <p:extLst>
      <p:ext uri="{BB962C8B-B14F-4D97-AF65-F5344CB8AC3E}">
        <p14:creationId xmlns:p14="http://schemas.microsoft.com/office/powerpoint/2010/main" val="394241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0611E-0E60-AA4A-AA97-6F65253D0054}"/>
              </a:ext>
            </a:extLst>
          </p:cNvPr>
          <p:cNvSpPr>
            <a:spLocks noGrp="1"/>
          </p:cNvSpPr>
          <p:nvPr>
            <p:ph type="title"/>
          </p:nvPr>
        </p:nvSpPr>
        <p:spPr/>
        <p:txBody>
          <a:bodyPr/>
          <a:lstStyle/>
          <a:p>
            <a:r>
              <a:rPr lang="en-US" dirty="0"/>
              <a:t>“Girl”: Prose or Poetry—Hear Kincaid Read</a:t>
            </a:r>
          </a:p>
        </p:txBody>
      </p:sp>
      <p:pic>
        <p:nvPicPr>
          <p:cNvPr id="15" name="Content Placeholder 14" descr="A picture containing food&#10;&#10;Description automatically generated">
            <a:extLst>
              <a:ext uri="{FF2B5EF4-FFF2-40B4-BE49-F238E27FC236}">
                <a16:creationId xmlns:a16="http://schemas.microsoft.com/office/drawing/2014/main" id="{FEA70750-0001-434B-84C0-B28DF8926E89}"/>
              </a:ext>
            </a:extLst>
          </p:cNvPr>
          <p:cNvPicPr>
            <a:picLocks noGrp="1" noChangeAspect="1"/>
          </p:cNvPicPr>
          <p:nvPr>
            <p:ph idx="1"/>
          </p:nvPr>
        </p:nvPicPr>
        <p:blipFill>
          <a:blip r:embed="rId2"/>
          <a:stretch>
            <a:fillRect/>
          </a:stretch>
        </p:blipFill>
        <p:spPr>
          <a:xfrm>
            <a:off x="4940300" y="2248694"/>
            <a:ext cx="2311400" cy="3505200"/>
          </a:xfrm>
        </p:spPr>
      </p:pic>
      <p:sp>
        <p:nvSpPr>
          <p:cNvPr id="9" name="TextBox 8">
            <a:extLst>
              <a:ext uri="{FF2B5EF4-FFF2-40B4-BE49-F238E27FC236}">
                <a16:creationId xmlns:a16="http://schemas.microsoft.com/office/drawing/2014/main" id="{46E18B3D-ED58-FC40-8869-9015EB647D5D}"/>
              </a:ext>
            </a:extLst>
          </p:cNvPr>
          <p:cNvSpPr txBox="1"/>
          <p:nvPr/>
        </p:nvSpPr>
        <p:spPr>
          <a:xfrm>
            <a:off x="1292086" y="1690689"/>
            <a:ext cx="2902227" cy="6832640"/>
          </a:xfrm>
          <a:prstGeom prst="rect">
            <a:avLst/>
          </a:prstGeom>
          <a:noFill/>
        </p:spPr>
        <p:txBody>
          <a:bodyPr wrap="square" rtlCol="0">
            <a:spAutoFit/>
          </a:bodyPr>
          <a:lstStyle/>
          <a:p>
            <a:pPr marL="285750" indent="-285750">
              <a:buFont typeface="Arial" panose="020B0604020202020204" pitchFamily="34" charset="0"/>
              <a:buChar char="•"/>
            </a:pPr>
            <a:r>
              <a:rPr lang="en-US" sz="2400" dirty="0"/>
              <a:t>First Printing in </a:t>
            </a:r>
            <a:r>
              <a:rPr lang="en-US" sz="2400" i="1" dirty="0"/>
              <a:t>The New Yorker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Collected as first story in </a:t>
            </a:r>
            <a:r>
              <a:rPr lang="en-US" sz="2400" i="1" dirty="0"/>
              <a:t>At the Bottom of the River</a:t>
            </a:r>
          </a:p>
          <a:p>
            <a:pPr marL="285750" indent="-285750">
              <a:buFont typeface="Arial" panose="020B0604020202020204" pitchFamily="34" charset="0"/>
              <a:buChar char="•"/>
            </a:pPr>
            <a:endParaRPr lang="en-US" sz="2400" i="1" dirty="0"/>
          </a:p>
          <a:p>
            <a:pPr marL="285750" indent="-285750">
              <a:buFont typeface="Arial" panose="020B0604020202020204" pitchFamily="34" charset="0"/>
              <a:buChar char="•"/>
            </a:pPr>
            <a:r>
              <a:rPr lang="en-US" sz="2400" dirty="0"/>
              <a:t>The “Girl” may wind up as title character in second collection, </a:t>
            </a:r>
            <a:r>
              <a:rPr lang="en-US" sz="2400" i="1" dirty="0"/>
              <a:t>Annie John</a:t>
            </a:r>
          </a:p>
          <a:p>
            <a:endParaRPr lang="en-US" sz="2400" i="1" dirty="0"/>
          </a:p>
          <a:p>
            <a:endParaRPr lang="en-US" i="1" dirty="0"/>
          </a:p>
          <a:p>
            <a:endParaRPr lang="en-US" i="1" dirty="0"/>
          </a:p>
          <a:p>
            <a:endParaRPr lang="en-US" i="1" dirty="0"/>
          </a:p>
          <a:p>
            <a:endParaRPr lang="en-US" i="1" dirty="0"/>
          </a:p>
          <a:p>
            <a:endParaRPr lang="en-US" i="1" dirty="0"/>
          </a:p>
          <a:p>
            <a:endParaRPr lang="en-US" i="1" dirty="0"/>
          </a:p>
          <a:p>
            <a:pPr marL="285750" indent="-285750">
              <a:buFont typeface="Arial" panose="020B0604020202020204" pitchFamily="34" charset="0"/>
              <a:buChar char="•"/>
            </a:pPr>
            <a:endParaRPr lang="en-US" i="1" dirty="0"/>
          </a:p>
        </p:txBody>
      </p:sp>
      <p:pic>
        <p:nvPicPr>
          <p:cNvPr id="11" name="Picture 10" descr="A close up of text on a white background&#10;&#10;Description automatically generated">
            <a:extLst>
              <a:ext uri="{FF2B5EF4-FFF2-40B4-BE49-F238E27FC236}">
                <a16:creationId xmlns:a16="http://schemas.microsoft.com/office/drawing/2014/main" id="{D7E0EA8A-FC2B-A94E-815A-9DB94063D901}"/>
              </a:ext>
            </a:extLst>
          </p:cNvPr>
          <p:cNvPicPr>
            <a:picLocks noChangeAspect="1"/>
          </p:cNvPicPr>
          <p:nvPr/>
        </p:nvPicPr>
        <p:blipFill>
          <a:blip r:embed="rId3"/>
          <a:stretch>
            <a:fillRect/>
          </a:stretch>
        </p:blipFill>
        <p:spPr>
          <a:xfrm>
            <a:off x="9069772" y="3132912"/>
            <a:ext cx="1886371" cy="2476394"/>
          </a:xfrm>
          <a:prstGeom prst="rect">
            <a:avLst/>
          </a:prstGeom>
        </p:spPr>
      </p:pic>
    </p:spTree>
    <p:extLst>
      <p:ext uri="{BB962C8B-B14F-4D97-AF65-F5344CB8AC3E}">
        <p14:creationId xmlns:p14="http://schemas.microsoft.com/office/powerpoint/2010/main" val="2854236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60B150-BA28-0249-8030-2F31B8C1A44A}"/>
              </a:ext>
            </a:extLst>
          </p:cNvPr>
          <p:cNvSpPr>
            <a:spLocks noGrp="1"/>
          </p:cNvSpPr>
          <p:nvPr>
            <p:ph type="title"/>
          </p:nvPr>
        </p:nvSpPr>
        <p:spPr>
          <a:xfrm>
            <a:off x="589560" y="856180"/>
            <a:ext cx="4560584" cy="1128068"/>
          </a:xfrm>
        </p:spPr>
        <p:txBody>
          <a:bodyPr anchor="ctr">
            <a:normAutofit/>
          </a:bodyPr>
          <a:lstStyle/>
          <a:p>
            <a:r>
              <a:rPr lang="en-US" sz="3700"/>
              <a:t>Brief Commentary on Jamaica Kincaid</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5C483E-60C5-F344-B301-AADAEE0B3B5E}"/>
              </a:ext>
            </a:extLst>
          </p:cNvPr>
          <p:cNvSpPr>
            <a:spLocks noGrp="1"/>
          </p:cNvSpPr>
          <p:nvPr>
            <p:ph idx="1"/>
          </p:nvPr>
        </p:nvSpPr>
        <p:spPr>
          <a:xfrm>
            <a:off x="590719" y="1984248"/>
            <a:ext cx="4559425" cy="4364181"/>
          </a:xfrm>
        </p:spPr>
        <p:txBody>
          <a:bodyPr anchor="ctr">
            <a:normAutofit/>
          </a:bodyPr>
          <a:lstStyle/>
          <a:p>
            <a:r>
              <a:rPr lang="en-US" sz="1400" dirty="0"/>
              <a:t>When I spoke with Kincaid a number of years ago, she spoke very favorably about her mother, remembering that ….  Her father was a carpenter and what she remembers most vividly about him was that he always had a carpenter’s pencil behind his ear.  Her memories of him were also loving.  But as she says in the quotation here: Like father, like son; …. She has written much about her mother, and many of her thoughts about her mother are contained in </a:t>
            </a:r>
            <a:r>
              <a:rPr lang="en-US" sz="1400" i="1" dirty="0"/>
              <a:t>An Autobiography of My Mother.</a:t>
            </a:r>
            <a:r>
              <a:rPr lang="en-US" sz="1400" dirty="0"/>
              <a:t> When we first read “Girl,” we likely conclude that the words of the mother to the daughter are likely similar to one’s Kincaid’s mother perhaps said to her Kincaid as she was growing up.  Does the final quotation here suggests that readers have or have not sought to verify the accuracy about things she has written about her—or perhaps in a broader sense that readers should or should not try to discover the factual accuracy of what a writer writes—whether it is labelled as fact or as fiction.</a:t>
            </a:r>
          </a:p>
          <a:p>
            <a:endParaRPr lang="en-US" sz="1400" dirty="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on a bed&#10;&#10;Description automatically generated">
            <a:extLst>
              <a:ext uri="{FF2B5EF4-FFF2-40B4-BE49-F238E27FC236}">
                <a16:creationId xmlns:a16="http://schemas.microsoft.com/office/drawing/2014/main" id="{2ED91B9D-6490-484F-8EE7-DEF141036968}"/>
              </a:ext>
            </a:extLst>
          </p:cNvPr>
          <p:cNvPicPr>
            <a:picLocks noChangeAspect="1"/>
          </p:cNvPicPr>
          <p:nvPr/>
        </p:nvPicPr>
        <p:blipFill rotWithShape="1">
          <a:blip r:embed="rId2"/>
          <a:srcRect r="2259" b="2"/>
          <a:stretch/>
        </p:blipFill>
        <p:spPr>
          <a:xfrm>
            <a:off x="5977788" y="799352"/>
            <a:ext cx="5425410" cy="5259296"/>
          </a:xfrm>
          <a:prstGeom prst="rect">
            <a:avLst/>
          </a:prstGeom>
        </p:spPr>
      </p:pic>
    </p:spTree>
    <p:extLst>
      <p:ext uri="{BB962C8B-B14F-4D97-AF65-F5344CB8AC3E}">
        <p14:creationId xmlns:p14="http://schemas.microsoft.com/office/powerpoint/2010/main" val="25789513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0</TotalTime>
  <Words>328</Words>
  <Application>Microsoft Macintosh PowerPoint</Application>
  <PresentationFormat>Widescreen</PresentationFormat>
  <Paragraphs>19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Kincaid, Her Mother, Antigua</vt:lpstr>
      <vt:lpstr>“Girl”: Prose or Poetry—Hear Kincaid Read</vt:lpstr>
      <vt:lpstr>Brief Commentary on Jamaica Kincaid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Mangum</dc:creator>
  <cp:lastModifiedBy>Anthony Mangum</cp:lastModifiedBy>
  <cp:revision>1</cp:revision>
  <dcterms:created xsi:type="dcterms:W3CDTF">2020-08-20T00:55:33Z</dcterms:created>
  <dcterms:modified xsi:type="dcterms:W3CDTF">2020-08-20T00:56:02Z</dcterms:modified>
</cp:coreProperties>
</file>