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84" d="100"/>
          <a:sy n="84" d="100"/>
        </p:scale>
        <p:origin x="-664" y="-1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theme" Target="theme/theme1.xml"/><Relationship Id="rId12"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printerSettings" Target="printerSettings/printerSettings1.bin"/><Relationship Id="rId9" Type="http://schemas.openxmlformats.org/officeDocument/2006/relationships/presProps" Target="presProps.xml"/><Relationship Id="rId1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8/23/20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7020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8/23/20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BFECD78-3C8E-49F2-8FAB-59489D168ABB}" type="datetimeFigureOut">
              <a:rPr lang="en-US" smtClean="0"/>
              <a:t>8/23/20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BFECD78-3C8E-49F2-8FAB-59489D168ABB}" type="datetimeFigureOut">
              <a:rPr lang="en-US" smtClean="0"/>
              <a:t>8/23/20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BFECD78-3C8E-49F2-8FAB-59489D168ABB}" type="datetimeFigureOut">
              <a:rPr lang="en-US" smtClean="0"/>
              <a:t>8/23/20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BFECD78-3C8E-49F2-8FAB-59489D168ABB}" type="datetimeFigureOut">
              <a:rPr lang="en-US" smtClean="0"/>
              <a:t>8/23/20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FECD78-3C8E-49F2-8FAB-59489D168ABB}" type="datetimeFigureOut">
              <a:rPr lang="en-US" smtClean="0"/>
              <a:t>8/23/20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8/23/20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8/23/20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8/23/20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8/23/20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42794122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FECD78-3C8E-49F2-8FAB-59489D168ABB}" type="datetimeFigureOut">
              <a:rPr lang="en-US" smtClean="0"/>
              <a:t>8/23/20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B56013-B943-42BA-886F-6F9D4EB85E9D}" type="slidenum">
              <a:rPr lang="en-US" smtClean="0"/>
              <a:t>‹#›</a:t>
            </a:fld>
            <a:endParaRPr lang="en-US"/>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Girls in Their Summer Dresses”</a:t>
            </a:r>
            <a:endParaRPr lang="en-US" dirty="0"/>
          </a:p>
        </p:txBody>
      </p:sp>
      <p:sp>
        <p:nvSpPr>
          <p:cNvPr id="3" name="Subtitle 2"/>
          <p:cNvSpPr>
            <a:spLocks noGrp="1"/>
          </p:cNvSpPr>
          <p:nvPr>
            <p:ph type="subTitle" idx="1"/>
          </p:nvPr>
        </p:nvSpPr>
        <p:spPr>
          <a:xfrm>
            <a:off x="1371600" y="3885906"/>
            <a:ext cx="5115008" cy="1752600"/>
          </a:xfrm>
        </p:spPr>
        <p:txBody>
          <a:bodyPr>
            <a:normAutofit fontScale="92500"/>
          </a:bodyPr>
          <a:lstStyle/>
          <a:p>
            <a:r>
              <a:rPr lang="en-US" dirty="0" smtClean="0"/>
              <a:t>Two Versions: </a:t>
            </a:r>
            <a:r>
              <a:rPr lang="en-US" i="1" dirty="0" smtClean="0"/>
              <a:t>The New Yorker </a:t>
            </a:r>
            <a:r>
              <a:rPr lang="en-US" dirty="0" smtClean="0"/>
              <a:t>Maxwell-edited version and Shaw’s Original Version </a:t>
            </a:r>
            <a:endParaRPr lang="en-US" dirty="0"/>
          </a:p>
        </p:txBody>
      </p:sp>
      <p:pic>
        <p:nvPicPr>
          <p:cNvPr id="4" name="Picture 3" descr="New Yorker Cover 4 February 1939.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25526" y="3946904"/>
            <a:ext cx="2028993" cy="2487723"/>
          </a:xfrm>
          <a:prstGeom prst="rect">
            <a:avLst/>
          </a:prstGeom>
        </p:spPr>
      </p:pic>
    </p:spTree>
    <p:extLst>
      <p:ext uri="{BB962C8B-B14F-4D97-AF65-F5344CB8AC3E}">
        <p14:creationId xmlns:p14="http://schemas.microsoft.com/office/powerpoint/2010/main" val="2966151868"/>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Shaw’s Story of the Composition</a:t>
            </a:r>
            <a:endParaRPr lang="en-US" dirty="0"/>
          </a:p>
        </p:txBody>
      </p:sp>
      <p:sp>
        <p:nvSpPr>
          <p:cNvPr id="3" name="Content Placeholder 2"/>
          <p:cNvSpPr>
            <a:spLocks noGrp="1"/>
          </p:cNvSpPr>
          <p:nvPr>
            <p:ph idx="1"/>
          </p:nvPr>
        </p:nvSpPr>
        <p:spPr>
          <a:xfrm>
            <a:off x="457200" y="1600200"/>
            <a:ext cx="3867205" cy="4525963"/>
          </a:xfrm>
        </p:spPr>
        <p:txBody>
          <a:bodyPr>
            <a:normAutofit fontScale="85000" lnSpcReduction="20000"/>
          </a:bodyPr>
          <a:lstStyle/>
          <a:p>
            <a:r>
              <a:rPr lang="en-US" dirty="0" smtClean="0"/>
              <a:t>Shaw maintained he “tapped it out” in a seedy New York hotel, left it face down on a table, went out for a drink, came back to find his fiancé had read it and was furious.  He knew he had something good because of her reaction. He sent it to </a:t>
            </a:r>
            <a:r>
              <a:rPr lang="en-US" i="1" dirty="0" smtClean="0"/>
              <a:t>The New Yorker.</a:t>
            </a:r>
            <a:r>
              <a:rPr lang="en-US" dirty="0" smtClean="0"/>
              <a:t> </a:t>
            </a:r>
            <a:endParaRPr lang="en-US" dirty="0"/>
          </a:p>
        </p:txBody>
      </p:sp>
      <p:pic>
        <p:nvPicPr>
          <p:cNvPr id="4" name="Picture 3" descr="Shaw Biography.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78598" y="1417638"/>
            <a:ext cx="2476500" cy="3276600"/>
          </a:xfrm>
          <a:prstGeom prst="rect">
            <a:avLst/>
          </a:prstGeom>
        </p:spPr>
      </p:pic>
      <p:sp>
        <p:nvSpPr>
          <p:cNvPr id="6" name="TextBox 5"/>
          <p:cNvSpPr txBox="1"/>
          <p:nvPr/>
        </p:nvSpPr>
        <p:spPr>
          <a:xfrm>
            <a:off x="5140901" y="4694238"/>
            <a:ext cx="2716811" cy="646331"/>
          </a:xfrm>
          <a:prstGeom prst="rect">
            <a:avLst/>
          </a:prstGeom>
          <a:noFill/>
        </p:spPr>
        <p:txBody>
          <a:bodyPr wrap="square" rtlCol="0">
            <a:spAutoFit/>
          </a:bodyPr>
          <a:lstStyle/>
          <a:p>
            <a:r>
              <a:rPr lang="en-US" dirty="0" smtClean="0"/>
              <a:t>This version is recounted</a:t>
            </a:r>
          </a:p>
          <a:p>
            <a:r>
              <a:rPr lang="en-US" dirty="0" smtClean="0"/>
              <a:t>In the biography above</a:t>
            </a:r>
            <a:endParaRPr lang="en-US" dirty="0"/>
          </a:p>
        </p:txBody>
      </p:sp>
    </p:spTree>
    <p:extLst>
      <p:ext uri="{BB962C8B-B14F-4D97-AF65-F5344CB8AC3E}">
        <p14:creationId xmlns:p14="http://schemas.microsoft.com/office/powerpoint/2010/main" val="4212269806"/>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William Maxwell’s Editing of Story</a:t>
            </a:r>
            <a:endParaRPr lang="en-US" dirty="0"/>
          </a:p>
        </p:txBody>
      </p:sp>
      <p:sp>
        <p:nvSpPr>
          <p:cNvPr id="3" name="Content Placeholder 2"/>
          <p:cNvSpPr>
            <a:spLocks noGrp="1"/>
          </p:cNvSpPr>
          <p:nvPr>
            <p:ph idx="1"/>
          </p:nvPr>
        </p:nvSpPr>
        <p:spPr>
          <a:xfrm>
            <a:off x="457200" y="1600200"/>
            <a:ext cx="2869265" cy="4525963"/>
          </a:xfrm>
        </p:spPr>
        <p:txBody>
          <a:bodyPr>
            <a:normAutofit fontScale="70000" lnSpcReduction="20000"/>
          </a:bodyPr>
          <a:lstStyle/>
          <a:p>
            <a:r>
              <a:rPr lang="en-US" dirty="0" smtClean="0"/>
              <a:t>William Maxwell, fiction editor for </a:t>
            </a:r>
            <a:r>
              <a:rPr lang="en-US" i="1" dirty="0" smtClean="0"/>
              <a:t>The New Yorker</a:t>
            </a:r>
            <a:r>
              <a:rPr lang="en-US" dirty="0" smtClean="0"/>
              <a:t>, loved the story, but it was too long for </a:t>
            </a:r>
            <a:r>
              <a:rPr lang="en-US" i="1" dirty="0" smtClean="0"/>
              <a:t>The New Yorker</a:t>
            </a:r>
            <a:r>
              <a:rPr lang="en-US" dirty="0" smtClean="0"/>
              <a:t>, so in Maxwell’s words, “I cut it about in half.” The Maxwell version was published in the 4 February 1939 issue of the magazine.  </a:t>
            </a:r>
            <a:endParaRPr lang="en-US" dirty="0"/>
          </a:p>
        </p:txBody>
      </p:sp>
      <p:pic>
        <p:nvPicPr>
          <p:cNvPr id="4" name="Picture 3" descr="William Maxwell.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63924" y="1995604"/>
            <a:ext cx="3069420" cy="2178179"/>
          </a:xfrm>
          <a:prstGeom prst="rect">
            <a:avLst/>
          </a:prstGeom>
        </p:spPr>
      </p:pic>
    </p:spTree>
    <p:extLst>
      <p:ext uri="{BB962C8B-B14F-4D97-AF65-F5344CB8AC3E}">
        <p14:creationId xmlns:p14="http://schemas.microsoft.com/office/powerpoint/2010/main" val="2744620183"/>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First Parts of Shaw’s Original Version</a:t>
            </a:r>
            <a:endParaRPr lang="en-US" dirty="0"/>
          </a:p>
        </p:txBody>
      </p:sp>
      <p:sp>
        <p:nvSpPr>
          <p:cNvPr id="3" name="Content Placeholder 2"/>
          <p:cNvSpPr>
            <a:spLocks noGrp="1"/>
          </p:cNvSpPr>
          <p:nvPr>
            <p:ph idx="1"/>
          </p:nvPr>
        </p:nvSpPr>
        <p:spPr/>
        <p:txBody>
          <a:bodyPr>
            <a:normAutofit fontScale="25000" lnSpcReduction="20000"/>
          </a:bodyPr>
          <a:lstStyle/>
          <a:p>
            <a:r>
              <a:rPr lang="en-US" dirty="0"/>
              <a:t>Version 1 (Shaw Version): Transcription of Giants Football Version from </a:t>
            </a:r>
            <a:r>
              <a:rPr lang="en-US" i="1" dirty="0"/>
              <a:t>Short Stories: Five Decades</a:t>
            </a:r>
            <a:r>
              <a:rPr lang="en-US" dirty="0"/>
              <a:t> (1978)</a:t>
            </a:r>
          </a:p>
          <a:p>
            <a:r>
              <a:rPr lang="en-US" dirty="0"/>
              <a:t> </a:t>
            </a:r>
          </a:p>
          <a:p>
            <a:r>
              <a:rPr lang="en-US" dirty="0"/>
              <a:t> </a:t>
            </a:r>
          </a:p>
          <a:p>
            <a:r>
              <a:rPr lang="en-US" i="1" dirty="0"/>
              <a:t>The Girls in Their</a:t>
            </a:r>
            <a:endParaRPr lang="en-US" dirty="0"/>
          </a:p>
          <a:p>
            <a:r>
              <a:rPr lang="en-US" i="1" dirty="0"/>
              <a:t>Summer Dresses</a:t>
            </a:r>
            <a:endParaRPr lang="en-US" dirty="0"/>
          </a:p>
          <a:p>
            <a:pPr fontAlgn="base"/>
            <a:r>
              <a:rPr lang="en-US" i="1" dirty="0"/>
              <a:t> </a:t>
            </a:r>
            <a:endParaRPr lang="en-US" dirty="0"/>
          </a:p>
          <a:p>
            <a:r>
              <a:rPr lang="en-US" dirty="0"/>
              <a:t> </a:t>
            </a:r>
          </a:p>
          <a:p>
            <a:r>
              <a:rPr lang="en-US" sz="5600" dirty="0"/>
              <a:t>Fifth Avenue was shining in the sun when they left the </a:t>
            </a:r>
            <a:r>
              <a:rPr lang="en-US" sz="5600" dirty="0" err="1"/>
              <a:t>Brevoort</a:t>
            </a:r>
            <a:r>
              <a:rPr lang="en-US" sz="5600" dirty="0"/>
              <a:t> and started walking toward Washington Square. The sun was warm, even though it was November and everything looked like Sunday morning--the buses, and the well-dressed people walking slowly in couples and the quiet buildings with the windows closed.</a:t>
            </a:r>
          </a:p>
          <a:p>
            <a:r>
              <a:rPr lang="en-US" sz="5600" dirty="0"/>
              <a:t>Michael held Frances’ arm tightly as they walked downtown in the sunlight. They walked lightly, almost smiling, because they had slept late and had a good breakfast and it was Sunday. Michael unbuttoned his coat and let it flap around him in the mild wind. They walked, without saying anything, among the young and pleasant-looking people who somehow seem to make up most of the population of that section of New York City.</a:t>
            </a:r>
          </a:p>
          <a:p>
            <a:r>
              <a:rPr lang="en-US" sz="5600" dirty="0"/>
              <a:t>“Look out,</a:t>
            </a:r>
            <a:r>
              <a:rPr lang="en-US" sz="5600" baseline="30000" dirty="0"/>
              <a:t>”</a:t>
            </a:r>
            <a:r>
              <a:rPr lang="en-US" sz="5600" dirty="0"/>
              <a:t> Frances said, as they crossed Eighth Street. “You’ll break your neck.”</a:t>
            </a:r>
          </a:p>
          <a:p>
            <a:r>
              <a:rPr lang="en-US" sz="5600" dirty="0"/>
              <a:t>Michael laughed and Frances laughed with him.</a:t>
            </a:r>
          </a:p>
          <a:p>
            <a:r>
              <a:rPr lang="en-US" sz="5600" dirty="0"/>
              <a:t>“She’s not so pretty, anyway,”</a:t>
            </a:r>
            <a:r>
              <a:rPr lang="en-US" sz="5600" i="1" dirty="0"/>
              <a:t> </a:t>
            </a:r>
            <a:r>
              <a:rPr lang="en-US" sz="5600" dirty="0"/>
              <a:t>Frances said. “Anyway, not pretty enough to take a chance breaking your neck looking at her?”</a:t>
            </a:r>
          </a:p>
          <a:p>
            <a:r>
              <a:rPr lang="en-US" sz="5600" dirty="0"/>
              <a:t>Michael laughed again. He laughed louder this time, but not as solidly. “She wasn’t a bad-looking girl. She had a nice complexion. Country-girl complexion. How did you know I was looking at her?”</a:t>
            </a:r>
          </a:p>
          <a:p>
            <a:r>
              <a:rPr lang="en-US" sz="5600" dirty="0"/>
              <a:t>Frances cocked her head to one side and smiled at her husband under the tip-tilted brim of her hat. “Mike, darling . . . ” she said.</a:t>
            </a:r>
          </a:p>
          <a:p>
            <a:r>
              <a:rPr lang="en-US" sz="5600" dirty="0"/>
              <a:t>Michael laughed, just a little laugh this time. “O.K,” he said. “The evidence is in. Excuse me. It was the complexion. It’s not the sort of complexion you see much in New York. Excuse me.</a:t>
            </a:r>
            <a:r>
              <a:rPr lang="en-US" sz="5600" dirty="0" smtClean="0"/>
              <a:t>”</a:t>
            </a:r>
            <a:endParaRPr lang="en-US" sz="5600" dirty="0"/>
          </a:p>
        </p:txBody>
      </p:sp>
    </p:spTree>
    <p:extLst>
      <p:ext uri="{BB962C8B-B14F-4D97-AF65-F5344CB8AC3E}">
        <p14:creationId xmlns:p14="http://schemas.microsoft.com/office/powerpoint/2010/main" val="186424551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First Part of Maxwell-Edited Version</a:t>
            </a:r>
            <a:endParaRPr lang="en-US" dirty="0"/>
          </a:p>
        </p:txBody>
      </p:sp>
      <p:sp>
        <p:nvSpPr>
          <p:cNvPr id="3" name="Content Placeholder 2"/>
          <p:cNvSpPr>
            <a:spLocks noGrp="1"/>
          </p:cNvSpPr>
          <p:nvPr>
            <p:ph idx="1"/>
          </p:nvPr>
        </p:nvSpPr>
        <p:spPr/>
        <p:txBody>
          <a:bodyPr>
            <a:normAutofit fontScale="70000" lnSpcReduction="20000"/>
          </a:bodyPr>
          <a:lstStyle/>
          <a:p>
            <a:r>
              <a:rPr lang="en-US" sz="2200" dirty="0"/>
              <a:t>Version 2 (</a:t>
            </a:r>
            <a:r>
              <a:rPr lang="en-US" sz="2200" i="1" dirty="0"/>
              <a:t>New Yorker</a:t>
            </a:r>
            <a:r>
              <a:rPr lang="en-US" sz="2200" dirty="0"/>
              <a:t> Version): Transcription of Metropolitan Museum of Art Version from </a:t>
            </a:r>
            <a:r>
              <a:rPr lang="en-US" sz="2200" i="1" dirty="0"/>
              <a:t>The New Yorker</a:t>
            </a:r>
            <a:r>
              <a:rPr lang="en-US" sz="2200" dirty="0"/>
              <a:t> (Feb. 4, 1939)</a:t>
            </a:r>
          </a:p>
          <a:p>
            <a:r>
              <a:rPr lang="en-US" sz="2200" dirty="0"/>
              <a:t>THE GIRLS IN THEIR SUMMER DRESSES</a:t>
            </a:r>
          </a:p>
          <a:p>
            <a:r>
              <a:rPr lang="en-US" dirty="0"/>
              <a:t> </a:t>
            </a:r>
          </a:p>
          <a:p>
            <a:r>
              <a:rPr lang="en-US" dirty="0"/>
              <a:t>FIFTH AVENUE was shining in the sun when they left the </a:t>
            </a:r>
            <a:r>
              <a:rPr lang="en-US" dirty="0" err="1"/>
              <a:t>Brevoort</a:t>
            </a:r>
            <a:r>
              <a:rPr lang="en-US" dirty="0"/>
              <a:t>. The sun was warm, even though it was February, and everything looked like Sunday morning—the buses and the well-dressed people walking slowly in couples and the quiet buildings with the windows closed.</a:t>
            </a:r>
          </a:p>
          <a:p>
            <a:r>
              <a:rPr lang="en-US" dirty="0"/>
              <a:t> </a:t>
            </a:r>
          </a:p>
          <a:p>
            <a:r>
              <a:rPr lang="en-US" dirty="0"/>
              <a:t> </a:t>
            </a:r>
          </a:p>
          <a:p>
            <a:r>
              <a:rPr lang="en-US" dirty="0"/>
              <a:t>Michael held Frances’ arm tightly as they walked toward Washington Square in the sunlight. They walked lightly, almost smiling, because they had slept late and had a good breakfast and it was Sunday. Michael unbuttoned his coat and let it flap around him in the mild wind.</a:t>
            </a:r>
          </a:p>
          <a:p>
            <a:endParaRPr lang="en-US" dirty="0"/>
          </a:p>
        </p:txBody>
      </p:sp>
    </p:spTree>
    <p:extLst>
      <p:ext uri="{BB962C8B-B14F-4D97-AF65-F5344CB8AC3E}">
        <p14:creationId xmlns:p14="http://schemas.microsoft.com/office/powerpoint/2010/main" val="534799451"/>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Debate in Progress: </a:t>
            </a:r>
            <a:br>
              <a:rPr lang="en-US" dirty="0" smtClean="0"/>
            </a:br>
            <a:r>
              <a:rPr lang="en-US" dirty="0" smtClean="0"/>
              <a:t>Which Version Is the Best</a:t>
            </a:r>
            <a:endParaRPr lang="en-US" dirty="0"/>
          </a:p>
        </p:txBody>
      </p:sp>
      <p:sp>
        <p:nvSpPr>
          <p:cNvPr id="3" name="Content Placeholder 2"/>
          <p:cNvSpPr>
            <a:spLocks noGrp="1"/>
          </p:cNvSpPr>
          <p:nvPr>
            <p:ph idx="1"/>
          </p:nvPr>
        </p:nvSpPr>
        <p:spPr>
          <a:xfrm>
            <a:off x="457200" y="1753713"/>
            <a:ext cx="3353115" cy="4127272"/>
          </a:xfrm>
        </p:spPr>
        <p:txBody>
          <a:bodyPr>
            <a:normAutofit fontScale="55000" lnSpcReduction="20000"/>
          </a:bodyPr>
          <a:lstStyle/>
          <a:p>
            <a:r>
              <a:rPr lang="en-US" dirty="0" err="1" smtClean="0"/>
              <a:t>Cleanth</a:t>
            </a:r>
            <a:r>
              <a:rPr lang="en-US" dirty="0" smtClean="0"/>
              <a:t> Brooks and Robert Penn Warren reprinted the Maxwell-Edited </a:t>
            </a:r>
            <a:r>
              <a:rPr lang="en-US" i="1" dirty="0" smtClean="0"/>
              <a:t>New Yorker</a:t>
            </a:r>
            <a:r>
              <a:rPr lang="en-US" dirty="0" smtClean="0"/>
              <a:t> version in their influential </a:t>
            </a:r>
            <a:r>
              <a:rPr lang="en-US" i="1" dirty="0" smtClean="0"/>
              <a:t>Understanding Fiction </a:t>
            </a:r>
            <a:r>
              <a:rPr lang="en-US" dirty="0" smtClean="0"/>
              <a:t>as “a very good example of the compact , well-made short story.” Shaw never commented on the fact there were two versions of the story and reprinted his original version in every collection of his stories until his death. </a:t>
            </a:r>
            <a:br>
              <a:rPr lang="en-US" dirty="0" smtClean="0"/>
            </a:br>
            <a:endParaRPr lang="en-US" dirty="0" smtClean="0"/>
          </a:p>
          <a:p>
            <a:r>
              <a:rPr lang="en-US" dirty="0" smtClean="0"/>
              <a:t>To read the versions side by side go to </a:t>
            </a:r>
            <a:r>
              <a:rPr lang="en-US" dirty="0" err="1" smtClean="0"/>
              <a:t>bryantmangum.net</a:t>
            </a:r>
            <a:r>
              <a:rPr lang="en-US" dirty="0" smtClean="0"/>
              <a:t>. Click on English </a:t>
            </a:r>
            <a:r>
              <a:rPr lang="en-US" smtClean="0"/>
              <a:t>301 and scroll </a:t>
            </a:r>
            <a:r>
              <a:rPr lang="en-US" dirty="0" smtClean="0"/>
              <a:t>down </a:t>
            </a:r>
            <a:r>
              <a:rPr lang="en-US" smtClean="0"/>
              <a:t>to “Both Versions.”</a:t>
            </a:r>
            <a:endParaRPr lang="en-US" dirty="0"/>
          </a:p>
        </p:txBody>
      </p:sp>
      <p:pic>
        <p:nvPicPr>
          <p:cNvPr id="4" name="Picture 3" descr="Understanding Fiction.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42972" y="2717407"/>
            <a:ext cx="2228850" cy="3333750"/>
          </a:xfrm>
          <a:prstGeom prst="rect">
            <a:avLst/>
          </a:prstGeom>
        </p:spPr>
      </p:pic>
      <p:sp>
        <p:nvSpPr>
          <p:cNvPr id="5" name="TextBox 4"/>
          <p:cNvSpPr txBox="1"/>
          <p:nvPr/>
        </p:nvSpPr>
        <p:spPr>
          <a:xfrm>
            <a:off x="4309285" y="2116550"/>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335326290"/>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 Black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83</TotalTime>
  <Words>288</Words>
  <Application>Microsoft Macintosh PowerPoint</Application>
  <PresentationFormat>On-screen Show (4:3)</PresentationFormat>
  <Paragraphs>35</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 Black </vt:lpstr>
      <vt:lpstr>“The Girls in Their Summer Dresses”</vt:lpstr>
      <vt:lpstr>Shaw’s Story of the Composition</vt:lpstr>
      <vt:lpstr>William Maxwell’s Editing of Story</vt:lpstr>
      <vt:lpstr>First Parts of Shaw’s Original Version</vt:lpstr>
      <vt:lpstr>First Part of Maxwell-Edited Version</vt:lpstr>
      <vt:lpstr>Debate in Progress:  Which Version Is the Best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Girls in Their Summer Dresses”</dc:title>
  <dc:creator>Bryant Mangum</dc:creator>
  <cp:lastModifiedBy>Bryant Mangum</cp:lastModifiedBy>
  <cp:revision>11</cp:revision>
  <dcterms:created xsi:type="dcterms:W3CDTF">2020-08-23T18:37:50Z</dcterms:created>
  <dcterms:modified xsi:type="dcterms:W3CDTF">2020-08-23T20:01:15Z</dcterms:modified>
</cp:coreProperties>
</file>